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4"/>
  </p:sldMasterIdLst>
  <p:notesMasterIdLst>
    <p:notesMasterId r:id="rId31"/>
  </p:notesMasterIdLst>
  <p:sldIdLst>
    <p:sldId id="285" r:id="rId5"/>
    <p:sldId id="387" r:id="rId6"/>
    <p:sldId id="257" r:id="rId7"/>
    <p:sldId id="388" r:id="rId8"/>
    <p:sldId id="389" r:id="rId9"/>
    <p:sldId id="390" r:id="rId10"/>
    <p:sldId id="392" r:id="rId11"/>
    <p:sldId id="394" r:id="rId12"/>
    <p:sldId id="395" r:id="rId13"/>
    <p:sldId id="396" r:id="rId14"/>
    <p:sldId id="397" r:id="rId15"/>
    <p:sldId id="393" r:id="rId16"/>
    <p:sldId id="398" r:id="rId17"/>
    <p:sldId id="399" r:id="rId18"/>
    <p:sldId id="400" r:id="rId19"/>
    <p:sldId id="405" r:id="rId20"/>
    <p:sldId id="408" r:id="rId21"/>
    <p:sldId id="406" r:id="rId22"/>
    <p:sldId id="407" r:id="rId23"/>
    <p:sldId id="409" r:id="rId24"/>
    <p:sldId id="410" r:id="rId25"/>
    <p:sldId id="415" r:id="rId26"/>
    <p:sldId id="411" r:id="rId27"/>
    <p:sldId id="412" r:id="rId28"/>
    <p:sldId id="413" r:id="rId29"/>
    <p:sldId id="414" r:id="rId3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4">
          <p15:clr>
            <a:srgbClr val="A4A3A4"/>
          </p15:clr>
        </p15:guide>
        <p15:guide id="2" orient="horz" pos="2898">
          <p15:clr>
            <a:srgbClr val="A4A3A4"/>
          </p15:clr>
        </p15:guide>
        <p15:guide id="3" orient="horz" pos="2412">
          <p15:clr>
            <a:srgbClr val="A4A3A4"/>
          </p15:clr>
        </p15:guide>
        <p15:guide id="4" orient="horz" pos="3196">
          <p15:clr>
            <a:srgbClr val="A4A3A4"/>
          </p15:clr>
        </p15:guide>
        <p15:guide id="5" orient="horz" pos="1350">
          <p15:clr>
            <a:srgbClr val="A4A3A4"/>
          </p15:clr>
        </p15:guide>
        <p15:guide id="6" orient="horz" pos="1378">
          <p15:clr>
            <a:srgbClr val="A4A3A4"/>
          </p15:clr>
        </p15:guide>
        <p15:guide id="7" orient="horz" pos="2078">
          <p15:clr>
            <a:srgbClr val="A4A3A4"/>
          </p15:clr>
        </p15:guide>
        <p15:guide id="8" orient="horz" pos="125">
          <p15:clr>
            <a:srgbClr val="A4A3A4"/>
          </p15:clr>
        </p15:guide>
        <p15:guide id="9" orient="horz" pos="2106">
          <p15:clr>
            <a:srgbClr val="A4A3A4"/>
          </p15:clr>
        </p15:guide>
        <p15:guide id="10" orient="horz" pos="2859">
          <p15:clr>
            <a:srgbClr val="A4A3A4"/>
          </p15:clr>
        </p15:guide>
        <p15:guide id="11" pos="960">
          <p15:clr>
            <a:srgbClr val="A4A3A4"/>
          </p15:clr>
        </p15:guide>
        <p15:guide id="12" pos="1755">
          <p15:clr>
            <a:srgbClr val="A4A3A4"/>
          </p15:clr>
        </p15:guide>
        <p15:guide id="13" pos="2883">
          <p15:clr>
            <a:srgbClr val="A4A3A4"/>
          </p15:clr>
        </p15:guide>
        <p15:guide id="14" pos="2519">
          <p15:clr>
            <a:srgbClr val="A4A3A4"/>
          </p15:clr>
        </p15:guide>
        <p15:guide id="15" pos="4790">
          <p15:clr>
            <a:srgbClr val="A4A3A4"/>
          </p15:clr>
        </p15:guide>
        <p15:guide id="16" pos="2487">
          <p15:clr>
            <a:srgbClr val="A4A3A4"/>
          </p15:clr>
        </p15:guide>
        <p15:guide id="17" pos="1722">
          <p15:clr>
            <a:srgbClr val="A4A3A4"/>
          </p15:clr>
        </p15:guide>
        <p15:guide id="18" pos="987">
          <p15:clr>
            <a:srgbClr val="A4A3A4"/>
          </p15:clr>
        </p15:guide>
        <p15:guide id="19" pos="4818">
          <p15:clr>
            <a:srgbClr val="A4A3A4"/>
          </p15:clr>
        </p15:guide>
        <p15:guide id="20" pos="3257">
          <p15:clr>
            <a:srgbClr val="A4A3A4"/>
          </p15:clr>
        </p15:guide>
        <p15:guide id="21">
          <p15:clr>
            <a:srgbClr val="A4A3A4"/>
          </p15:clr>
        </p15:guide>
        <p15:guide id="22" pos="3285">
          <p15:clr>
            <a:srgbClr val="A4A3A4"/>
          </p15:clr>
        </p15:guide>
        <p15:guide id="23" pos="4022">
          <p15:clr>
            <a:srgbClr val="A4A3A4"/>
          </p15:clr>
        </p15:guide>
        <p15:guide id="24" pos="4053">
          <p15:clr>
            <a:srgbClr val="A4A3A4"/>
          </p15:clr>
        </p15:guide>
        <p15:guide id="25" pos="5544">
          <p15:clr>
            <a:srgbClr val="A4A3A4"/>
          </p15:clr>
        </p15:guide>
        <p15:guide id="26" pos="220">
          <p15:clr>
            <a:srgbClr val="A4A3A4"/>
          </p15:clr>
        </p15:guide>
        <p15:guide id="27" pos="348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talano, Alec" initials="" lastIdx="23" clrIdx="0"/>
  <p:cmAuthor id="1" name="Alec Catala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735"/>
    <a:srgbClr val="4F81BD"/>
    <a:srgbClr val="FFF8AE"/>
    <a:srgbClr val="FFFFFF"/>
    <a:srgbClr val="414042"/>
    <a:srgbClr val="F2F4F4"/>
    <a:srgbClr val="595A5D"/>
    <a:srgbClr val="DCDCDC"/>
    <a:srgbClr val="0C9B2E"/>
    <a:srgbClr val="FFFA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85" autoAdjust="0"/>
    <p:restoredTop sz="65693" autoAdjust="0"/>
  </p:normalViewPr>
  <p:slideViewPr>
    <p:cSldViewPr snapToGrid="0" showGuides="1">
      <p:cViewPr varScale="1">
        <p:scale>
          <a:sx n="159" d="100"/>
          <a:sy n="159" d="100"/>
        </p:scale>
        <p:origin x="536" y="176"/>
      </p:cViewPr>
      <p:guideLst>
        <p:guide orient="horz" pos="644"/>
        <p:guide orient="horz" pos="2898"/>
        <p:guide orient="horz" pos="2412"/>
        <p:guide orient="horz" pos="3196"/>
        <p:guide orient="horz" pos="1350"/>
        <p:guide orient="horz" pos="1378"/>
        <p:guide orient="horz" pos="2078"/>
        <p:guide orient="horz" pos="125"/>
        <p:guide orient="horz" pos="2106"/>
        <p:guide orient="horz" pos="2859"/>
        <p:guide pos="960"/>
        <p:guide pos="1755"/>
        <p:guide pos="2883"/>
        <p:guide pos="2519"/>
        <p:guide pos="4790"/>
        <p:guide pos="2487"/>
        <p:guide pos="1722"/>
        <p:guide pos="987"/>
        <p:guide pos="4818"/>
        <p:guide pos="3257"/>
        <p:guide/>
        <p:guide pos="3285"/>
        <p:guide pos="4022"/>
        <p:guide pos="4053"/>
        <p:guide pos="5544"/>
        <p:guide pos="220"/>
        <p:guide pos="34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mazon Ember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mazon Ember Regular" charset="0"/>
              </a:defRPr>
            </a:lvl1pPr>
          </a:lstStyle>
          <a:p>
            <a:fld id="{0B25AC41-3BEC-9247-8322-91B80C013F2D}" type="datetimeFigureOut">
              <a:rPr lang="en-US" smtClean="0"/>
              <a:pPr/>
              <a:t>12/18/18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mazon Ember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mazon Ember Regular" charset="0"/>
              </a:defRPr>
            </a:lvl1pPr>
          </a:lstStyle>
          <a:p>
            <a:fld id="{69C3F2ED-74C5-7D4F-8560-0CC253E9A4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1pPr>
    <a:lvl2pPr marL="4572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2pPr>
    <a:lvl3pPr marL="9144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3pPr>
    <a:lvl4pPr marL="13716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4pPr>
    <a:lvl5pPr marL="18288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19" y="-113413"/>
            <a:ext cx="9291740" cy="5256913"/>
          </a:xfrm>
          <a:prstGeom prst="rect">
            <a:avLst/>
          </a:prstGeom>
        </p:spPr>
      </p:pic>
      <p:sp>
        <p:nvSpPr>
          <p:cNvPr id="6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87899" y="3956022"/>
            <a:ext cx="3683000" cy="433387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/>
            </a:lvl1pPr>
          </a:lstStyle>
          <a:p>
            <a:pPr lvl="0"/>
            <a:r>
              <a:rPr lang="en-US" dirty="0"/>
              <a:t>Click to edit Presenter, Team</a:t>
            </a:r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87899" y="4337023"/>
            <a:ext cx="3683000" cy="369888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87899" y="1908228"/>
            <a:ext cx="7324988" cy="744537"/>
          </a:xfrm>
        </p:spPr>
        <p:txBody>
          <a:bodyPr>
            <a:noAutofit/>
          </a:bodyPr>
          <a:lstStyle>
            <a:lvl1pPr marL="0" indent="0" algn="l">
              <a:buNone/>
              <a:defRPr sz="4000" b="0" i="0" baseline="0">
                <a:latin typeface="Noto Sans CJK JP Bold" panose="020B0500000000000000" pitchFamily="34" charset="-128"/>
                <a:ea typeface="Noto Sans CJK JP Bold" panose="020B0500000000000000" pitchFamily="34" charset="-128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87899" y="2658575"/>
            <a:ext cx="6041582" cy="487849"/>
          </a:xfrm>
        </p:spPr>
        <p:txBody>
          <a:bodyPr/>
          <a:lstStyle>
            <a:lvl1pPr marL="0" indent="0" algn="l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37" y="439651"/>
            <a:ext cx="971555" cy="58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14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69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4024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04724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607" y="-7089"/>
            <a:ext cx="9279213" cy="5249826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2822713" y="-28425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7436224" y="61049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11647" y="1674428"/>
            <a:ext cx="6069541" cy="1250668"/>
          </a:xfrm>
        </p:spPr>
        <p:txBody>
          <a:bodyPr anchor="ctr" anchorCtr="0">
            <a:noAutofit/>
          </a:bodyPr>
          <a:lstStyle>
            <a:lvl1pPr algn="l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791" y="4706911"/>
            <a:ext cx="440655" cy="2643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822713" y="-28425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7436224" y="61049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475260" y="930149"/>
            <a:ext cx="6069541" cy="1250668"/>
          </a:xfrm>
        </p:spPr>
        <p:txBody>
          <a:bodyPr anchor="ctr" anchorCtr="0">
            <a:noAutofit/>
          </a:bodyPr>
          <a:lstStyle>
            <a:lvl1pPr algn="r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822713" y="-28425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7436224" y="61049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11647" y="1674428"/>
            <a:ext cx="6069541" cy="1250668"/>
          </a:xfrm>
        </p:spPr>
        <p:txBody>
          <a:bodyPr anchor="ctr" anchorCtr="0">
            <a:noAutofit/>
          </a:bodyPr>
          <a:lstStyle>
            <a:lvl1pPr algn="l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0702" y="1550831"/>
            <a:ext cx="7772400" cy="1021556"/>
          </a:xfrm>
        </p:spPr>
        <p:txBody>
          <a:bodyPr anchor="ctr">
            <a:noAutofit/>
          </a:bodyPr>
          <a:lstStyle>
            <a:lvl1pPr algn="l">
              <a:defRPr sz="4000" b="1" i="0" cap="none">
                <a:latin typeface="Noto Sans CJK JP Bold" panose="020B0500000000000000" pitchFamily="34" charset="-128"/>
                <a:ea typeface="Noto Sans CJK JP Bold" panose="020B0500000000000000" pitchFamily="34" charset="-128"/>
              </a:defRPr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3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87899" y="2572387"/>
            <a:ext cx="3683000" cy="433387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4837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/>
          <a:lstStyle>
            <a:lvl1pPr>
              <a:defRPr>
                <a:solidFill>
                  <a:srgbClr val="41404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rgbClr val="414042"/>
                </a:solidFill>
              </a:defRPr>
            </a:lvl1pPr>
            <a:lvl2pPr marL="742950" indent="-285750">
              <a:buFont typeface="Arial"/>
              <a:buChar char="•"/>
              <a:defRPr>
                <a:solidFill>
                  <a:srgbClr val="414042"/>
                </a:solidFill>
              </a:defRPr>
            </a:lvl2pPr>
            <a:lvl3pPr marL="1143000" indent="-228600">
              <a:buFont typeface="Arial"/>
              <a:buChar char="•"/>
              <a:defRPr>
                <a:solidFill>
                  <a:srgbClr val="414042"/>
                </a:solidFill>
              </a:defRPr>
            </a:lvl3pPr>
            <a:lvl4pPr>
              <a:defRPr>
                <a:solidFill>
                  <a:srgbClr val="414042"/>
                </a:solidFill>
              </a:defRPr>
            </a:lvl4pPr>
            <a:lvl5pPr>
              <a:defRPr>
                <a:solidFill>
                  <a:srgbClr val="41404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59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/>
          <a:lstStyle>
            <a:lvl1pPr>
              <a:defRPr>
                <a:solidFill>
                  <a:srgbClr val="41404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336613" y="1010408"/>
            <a:ext cx="8207742" cy="3641926"/>
          </a:xfrm>
          <a:noFill/>
        </p:spPr>
        <p:txBody>
          <a:bodyPr/>
          <a:lstStyle>
            <a:lvl1pPr marL="0" indent="0">
              <a:buNone/>
              <a:defRPr lang="en-US" sz="1100">
                <a:solidFill>
                  <a:srgbClr val="3366FF"/>
                </a:solidFill>
                <a:effectLst/>
                <a:latin typeface="Lucida Console" panose="020B0609040504020204" pitchFamily="49" charset="0"/>
              </a:defRPr>
            </a:lvl1pPr>
            <a:lvl2pPr marL="457200" indent="0">
              <a:buNone/>
              <a:defRPr>
                <a:latin typeface="Lucida Console" panose="020B0609040504020204" pitchFamily="49" charset="0"/>
              </a:defRPr>
            </a:lvl2pPr>
            <a:lvl3pPr marL="914400" indent="0">
              <a:buNone/>
              <a:defRPr>
                <a:latin typeface="Lucida Console" panose="020B0609040504020204" pitchFamily="49" charset="0"/>
              </a:defRPr>
            </a:lvl3pPr>
            <a:lvl4pPr marL="1371600" indent="0">
              <a:buNone/>
              <a:defRPr>
                <a:latin typeface="Lucida Console" panose="020B0609040504020204" pitchFamily="49" charset="0"/>
              </a:defRPr>
            </a:lvl4pPr>
            <a:lvl5pPr marL="1828800" indent="0">
              <a:buNone/>
              <a:defRPr>
                <a:latin typeface="Lucida Console" panose="020B0609040504020204" pitchFamily="49" charset="0"/>
              </a:defRPr>
            </a:lvl5pPr>
          </a:lstStyle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Syntax Test file for 68k Assembly code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Some comments about this file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.D0 00000000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MS 2100 00000002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2000;DI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LEA.L $002100,A1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#2,-(A1)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BSR $00002050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2050;DI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(A1)+,D1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(A1),D2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ADD.L D1,D2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D2,D0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RTS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96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394" y="1969202"/>
            <a:ext cx="7772400" cy="930105"/>
          </a:xfrm>
        </p:spPr>
        <p:txBody>
          <a:bodyPr anchor="ctr">
            <a:noAutofit/>
          </a:bodyPr>
          <a:lstStyle>
            <a:lvl1pPr algn="l">
              <a:defRPr sz="4000" b="1" i="0" cap="none">
                <a:solidFill>
                  <a:srgbClr val="414042"/>
                </a:solidFill>
                <a:latin typeface="Noto Sans CJK JP Bold" panose="020B0500000000000000" pitchFamily="34" charset="-128"/>
                <a:ea typeface="Noto Sans CJK JP Bold" panose="020B0500000000000000" pitchFamily="34" charset="-128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837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>
            <a:normAutofit/>
          </a:bodyPr>
          <a:lstStyle>
            <a:lvl1pPr>
              <a:defRPr sz="28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3575" y="1012507"/>
            <a:ext cx="4038600" cy="3472073"/>
          </a:xfrm>
        </p:spPr>
        <p:txBody>
          <a:bodyPr/>
          <a:lstStyle>
            <a:lvl1pPr>
              <a:defRPr sz="2200">
                <a:solidFill>
                  <a:srgbClr val="414042"/>
                </a:solidFill>
              </a:defRPr>
            </a:lvl1pPr>
            <a:lvl2pPr>
              <a:defRPr sz="2000">
                <a:solidFill>
                  <a:srgbClr val="414042"/>
                </a:solidFill>
              </a:defRPr>
            </a:lvl2pPr>
            <a:lvl3pPr>
              <a:defRPr sz="1600">
                <a:solidFill>
                  <a:srgbClr val="414042"/>
                </a:solidFill>
              </a:defRPr>
            </a:lvl3pPr>
            <a:lvl4pPr>
              <a:defRPr sz="1600">
                <a:solidFill>
                  <a:srgbClr val="414042"/>
                </a:solidFill>
              </a:defRPr>
            </a:lvl4pPr>
            <a:lvl5pPr>
              <a:defRPr sz="1600">
                <a:solidFill>
                  <a:srgbClr val="41404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24575" y="1012507"/>
            <a:ext cx="4038600" cy="3472073"/>
          </a:xfrm>
        </p:spPr>
        <p:txBody>
          <a:bodyPr/>
          <a:lstStyle>
            <a:lvl1pPr>
              <a:defRPr sz="2200">
                <a:solidFill>
                  <a:srgbClr val="414042"/>
                </a:solidFill>
              </a:defRPr>
            </a:lvl1pPr>
            <a:lvl2pPr>
              <a:defRPr sz="2000">
                <a:solidFill>
                  <a:srgbClr val="414042"/>
                </a:solidFill>
              </a:defRPr>
            </a:lvl2pPr>
            <a:lvl3pPr>
              <a:defRPr sz="1600">
                <a:solidFill>
                  <a:srgbClr val="414042"/>
                </a:solidFill>
              </a:defRPr>
            </a:lvl3pPr>
            <a:lvl4pPr>
              <a:defRPr sz="1600">
                <a:solidFill>
                  <a:srgbClr val="414042"/>
                </a:solidFill>
              </a:defRPr>
            </a:lvl4pPr>
            <a:lvl5pPr>
              <a:defRPr sz="1600">
                <a:solidFill>
                  <a:srgbClr val="41404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519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7743" y="1008053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 i="0">
                <a:latin typeface="Noto Sans CJK JP Bold" panose="020B0500000000000000" pitchFamily="34" charset="-128"/>
                <a:ea typeface="Noto Sans CJK JP Bold" panose="020B0500000000000000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7743" y="1487874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>
            <a:normAutofit/>
          </a:bodyPr>
          <a:lstStyle>
            <a:lvl1pPr>
              <a:defRPr sz="28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25569" y="1008053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>
                <a:latin typeface="Noto Sans CJK JP Bold" panose="020B0500000000000000" pitchFamily="34" charset="-128"/>
                <a:ea typeface="Noto Sans CJK JP Bold" panose="020B0500000000000000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/>
          </p:nvPr>
        </p:nvSpPr>
        <p:spPr>
          <a:xfrm>
            <a:off x="4525569" y="1487874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287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7518" y="1011542"/>
            <a:ext cx="2442633" cy="33944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1371600" indent="0">
              <a:buNone/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3231001" y="1011542"/>
            <a:ext cx="2442633" cy="33944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1371600" indent="0">
              <a:buNone/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1"/>
          </p:nvPr>
        </p:nvSpPr>
        <p:spPr>
          <a:xfrm>
            <a:off x="6124485" y="1011542"/>
            <a:ext cx="2442633" cy="33944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1371600" indent="0">
              <a:buNone/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826396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742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1"/>
          </p:nvPr>
        </p:nvSpPr>
        <p:spPr>
          <a:xfrm>
            <a:off x="2496747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/>
          </p:nvPr>
        </p:nvSpPr>
        <p:spPr>
          <a:xfrm>
            <a:off x="4634585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5"/>
          </p:nvPr>
        </p:nvSpPr>
        <p:spPr>
          <a:xfrm>
            <a:off x="6990345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37742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496747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4634585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6990345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505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1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half" idx="2"/>
          </p:nvPr>
        </p:nvSpPr>
        <p:spPr>
          <a:xfrm>
            <a:off x="339939" y="2151897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1"/>
          </p:nvPr>
        </p:nvSpPr>
        <p:spPr>
          <a:xfrm>
            <a:off x="3479314" y="2151897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13"/>
          </p:nvPr>
        </p:nvSpPr>
        <p:spPr>
          <a:xfrm>
            <a:off x="6624980" y="2151897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39939" y="3963640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17"/>
          </p:nvPr>
        </p:nvSpPr>
        <p:spPr>
          <a:xfrm>
            <a:off x="3479308" y="3963640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9"/>
          </p:nvPr>
        </p:nvSpPr>
        <p:spPr>
          <a:xfrm>
            <a:off x="6624974" y="3963640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339939" y="928298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3479308" y="928298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6624974" y="928298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39939" y="2782372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3479308" y="2782372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6624974" y="2782372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093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857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592" y="1009332"/>
            <a:ext cx="8205304" cy="35539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89150" y="4802438"/>
            <a:ext cx="3027774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00" b="0" i="0" dirty="0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  <a:ea typeface="Noto Sans CJK JP Regular" panose="020B0500000000000000" pitchFamily="34" charset="-128"/>
              </a:rPr>
              <a:t>© 2018, Amazon Web Services, Inc. or its Affiliates. All rights reserved.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791" y="4706911"/>
            <a:ext cx="440655" cy="264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92" r:id="rId3"/>
    <p:sldLayoutId id="2147483677" r:id="rId4"/>
    <p:sldLayoutId id="2147483678" r:id="rId5"/>
    <p:sldLayoutId id="2147483679" r:id="rId6"/>
    <p:sldLayoutId id="2147483689" r:id="rId7"/>
    <p:sldLayoutId id="2147483690" r:id="rId8"/>
    <p:sldLayoutId id="2147483691" r:id="rId9"/>
    <p:sldLayoutId id="2147483680" r:id="rId10"/>
    <p:sldLayoutId id="2147483681" r:id="rId11"/>
    <p:sldLayoutId id="2147483682" r:id="rId12"/>
    <p:sldLayoutId id="2147483693" r:id="rId13"/>
    <p:sldLayoutId id="2147483694" r:id="rId14"/>
    <p:sldLayoutId id="2147483695" r:id="rId15"/>
    <p:sldLayoutId id="214748368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i="0" kern="1200">
          <a:solidFill>
            <a:srgbClr val="0E2735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2400" b="0" i="0" kern="1200">
          <a:solidFill>
            <a:srgbClr val="414042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rgbClr val="414042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rgbClr val="414042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b="0" i="0" kern="1200">
          <a:solidFill>
            <a:srgbClr val="414042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b="0" i="0" kern="1200">
          <a:solidFill>
            <a:srgbClr val="414042"/>
          </a:solidFill>
          <a:latin typeface="Noto Sans CJK JP Regular" panose="020B0500000000000000" pitchFamily="34" charset="-128"/>
          <a:ea typeface="Noto Sans CJK JP Regular" panose="020B0500000000000000" pitchFamily="34" charset="-128"/>
          <a:cs typeface="Noto Sans CJK JP Regular" panose="020B0500000000000000" pitchFamily="34" charset="-128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sagemaker/groundtruth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87898" y="3722914"/>
            <a:ext cx="5869359" cy="666495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Tong He</a:t>
            </a:r>
          </a:p>
          <a:p>
            <a:r>
              <a:rPr lang="en-US" dirty="0">
                <a:latin typeface="+mn-lt"/>
              </a:rPr>
              <a:t>Applied Scientist, Amazon Web Services.</a:t>
            </a:r>
          </a:p>
          <a:p>
            <a:endParaRPr lang="en-US" dirty="0">
              <a:latin typeface="+mn-lt"/>
              <a:ea typeface="Noto Sans CJK JP Regular" panose="020B0500000000000000" pitchFamily="34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87899" y="4337023"/>
            <a:ext cx="3683000" cy="369888"/>
          </a:xfrm>
        </p:spPr>
        <p:txBody>
          <a:bodyPr/>
          <a:lstStyle/>
          <a:p>
            <a:r>
              <a:rPr lang="en-US" dirty="0">
                <a:latin typeface="+mn-lt"/>
                <a:ea typeface="Noto Sans CJK JP Regular" panose="020B0500000000000000" pitchFamily="34" charset="-128"/>
              </a:rPr>
              <a:t>2018.12.</a:t>
            </a:r>
            <a:r>
              <a:rPr lang="en-US" dirty="0">
                <a:latin typeface="+mn-lt"/>
              </a:rPr>
              <a:t>1</a:t>
            </a:r>
            <a:r>
              <a:rPr lang="en-US" altLang="zh-CN" dirty="0">
                <a:latin typeface="+mn-lt"/>
              </a:rPr>
              <a:t>8</a:t>
            </a:r>
            <a:endParaRPr lang="en-US" dirty="0">
              <a:latin typeface="+mn-lt"/>
              <a:ea typeface="Noto Sans CJK JP Regular" panose="020B0500000000000000" pitchFamily="34" charset="-128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87899" y="1908228"/>
            <a:ext cx="7324988" cy="1370065"/>
          </a:xfrm>
        </p:spPr>
        <p:txBody>
          <a:bodyPr/>
          <a:lstStyle/>
          <a:p>
            <a:r>
              <a:rPr lang="en-US" altLang="zh-CN" dirty="0">
                <a:latin typeface="+mn-lt"/>
              </a:rPr>
              <a:t>Data</a:t>
            </a:r>
            <a:r>
              <a:rPr lang="zh-CN" altLang="en-US" dirty="0">
                <a:latin typeface="+mn-lt"/>
              </a:rPr>
              <a:t> </a:t>
            </a:r>
            <a:r>
              <a:rPr lang="en-US" altLang="zh-CN" dirty="0">
                <a:latin typeface="+mn-lt"/>
              </a:rPr>
              <a:t>Processing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  <a:ea typeface="Noto Sans CJK JP Bold" panose="020B0500000000000000" pitchFamily="34" charset="-128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41DA919-DA79-F846-94AD-DF4DC92942D6}"/>
              </a:ext>
            </a:extLst>
          </p:cNvPr>
          <p:cNvSpPr txBox="1">
            <a:spLocks/>
          </p:cNvSpPr>
          <p:nvPr/>
        </p:nvSpPr>
        <p:spPr>
          <a:xfrm>
            <a:off x="3655641" y="2344936"/>
            <a:ext cx="3683000" cy="433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b="0" i="0" kern="1200" baseline="0">
                <a:solidFill>
                  <a:srgbClr val="414042"/>
                </a:solidFill>
                <a:latin typeface="Noto Sans CJK JP Regular" panose="020B0500000000000000" pitchFamily="34" charset="-128"/>
                <a:ea typeface="Noto Sans CJK JP Regular" panose="020B0500000000000000" pitchFamily="34" charset="-128"/>
                <a:cs typeface="Noto Sans CJK JP Regular" panose="020B0500000000000000" pitchFamily="34" charset="-128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rgbClr val="414042"/>
                </a:solidFill>
                <a:latin typeface="Noto Sans CJK JP Regular" panose="020B0500000000000000" pitchFamily="34" charset="-128"/>
                <a:ea typeface="Noto Sans CJK JP Regular" panose="020B0500000000000000" pitchFamily="34" charset="-128"/>
                <a:cs typeface="Noto Sans CJK JP Regular" panose="020B0500000000000000" pitchFamily="34" charset="-128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rgbClr val="414042"/>
                </a:solidFill>
                <a:latin typeface="Noto Sans CJK JP Regular" panose="020B0500000000000000" pitchFamily="34" charset="-128"/>
                <a:ea typeface="Noto Sans CJK JP Regular" panose="020B0500000000000000" pitchFamily="34" charset="-128"/>
                <a:cs typeface="Noto Sans CJK JP Regular" panose="020B0500000000000000" pitchFamily="34" charset="-128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solidFill>
                  <a:srgbClr val="414042"/>
                </a:solidFill>
                <a:latin typeface="Noto Sans CJK JP Regular" panose="020B0500000000000000" pitchFamily="34" charset="-128"/>
                <a:ea typeface="Noto Sans CJK JP Regular" panose="020B0500000000000000" pitchFamily="34" charset="-128"/>
                <a:cs typeface="Noto Sans CJK JP Regular" panose="020B0500000000000000" pitchFamily="34" charset="-128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solidFill>
                  <a:srgbClr val="414042"/>
                </a:solidFill>
                <a:latin typeface="Noto Sans CJK JP Regular" panose="020B0500000000000000" pitchFamily="34" charset="-128"/>
                <a:ea typeface="Noto Sans CJK JP Regular" panose="020B0500000000000000" pitchFamily="34" charset="-128"/>
                <a:cs typeface="Noto Sans CJK JP Regular" panose="020B0500000000000000" pitchFamily="34" charset="-128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6627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396394" y="1969202"/>
            <a:ext cx="7772400" cy="93010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i="0" kern="1200">
                <a:solidFill>
                  <a:schemeClr val="accent6">
                    <a:lumMod val="50000"/>
                  </a:schemeClr>
                </a:solidFill>
                <a:latin typeface="Amazon Ember Regular" charset="0"/>
                <a:ea typeface="+mj-ea"/>
                <a:cs typeface="Amazon Ember Regular" charset="0"/>
              </a:defRPr>
            </a:lvl1pPr>
          </a:lstStyle>
          <a:p>
            <a:r>
              <a:rPr 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Data</a:t>
            </a:r>
            <a:r>
              <a:rPr lang="zh-CN" alt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altLang="zh-CN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Loading</a:t>
            </a:r>
            <a:r>
              <a:rPr lang="zh-CN" alt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altLang="zh-CN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with</a:t>
            </a:r>
            <a:r>
              <a:rPr lang="zh-CN" alt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altLang="zh-CN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GluonCV</a:t>
            </a:r>
            <a:endParaRPr lang="en-US" dirty="0">
              <a:solidFill>
                <a:srgbClr val="414042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976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Loading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GluonCV</a:t>
            </a:r>
            <a:r>
              <a:rPr lang="zh-CN" altLang="en-US" dirty="0"/>
              <a:t> </a:t>
            </a:r>
            <a:r>
              <a:rPr lang="en-US" altLang="zh-CN" dirty="0"/>
              <a:t>Interface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DataSet</a:t>
            </a:r>
            <a:endParaRPr lang="en-US" altLang="zh-CN" dirty="0"/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Input:</a:t>
            </a:r>
            <a:r>
              <a:rPr lang="zh-CN" altLang="en-US" dirty="0"/>
              <a:t> </a:t>
            </a:r>
            <a:r>
              <a:rPr lang="en-US" altLang="zh-CN" dirty="0"/>
              <a:t>images,</a:t>
            </a:r>
            <a:r>
              <a:rPr lang="zh-CN" altLang="en-US" dirty="0"/>
              <a:t> </a:t>
            </a:r>
            <a:r>
              <a:rPr lang="en-US" altLang="zh-CN" dirty="0"/>
              <a:t>labels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Output:</a:t>
            </a:r>
            <a:r>
              <a:rPr lang="zh-CN" altLang="en-US" dirty="0"/>
              <a:t> </a:t>
            </a:r>
            <a:r>
              <a:rPr lang="en-US" altLang="zh-CN" dirty="0"/>
              <a:t>Arrays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images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labels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memory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Transformation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augmentation</a:t>
            </a: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DataLoader</a:t>
            </a:r>
            <a:endParaRPr lang="en-US" altLang="zh-CN" dirty="0"/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Scheduling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Multi-threading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07312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Loading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DataSet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Task/Structure</a:t>
            </a:r>
            <a:r>
              <a:rPr lang="zh-CN" altLang="en-US" dirty="0"/>
              <a:t> </a:t>
            </a:r>
            <a:r>
              <a:rPr lang="en-US" altLang="zh-CN" dirty="0"/>
              <a:t>Dependent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Preset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certain</a:t>
            </a:r>
            <a:r>
              <a:rPr lang="zh-CN" altLang="en-US" dirty="0"/>
              <a:t> </a:t>
            </a:r>
            <a:r>
              <a:rPr lang="en-US" altLang="zh-CN" dirty="0"/>
              <a:t>structures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flexible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Class</a:t>
            </a:r>
            <a:r>
              <a:rPr lang="zh-CN" altLang="en-US" dirty="0"/>
              <a:t> </a:t>
            </a:r>
            <a:r>
              <a:rPr lang="en-US" altLang="zh-CN" dirty="0" err="1"/>
              <a:t>VisionDataset</a:t>
            </a:r>
            <a:r>
              <a:rPr lang="en-US" altLang="zh-CN" dirty="0"/>
              <a:t>()</a:t>
            </a:r>
            <a:endParaRPr lang="en-US" dirty="0"/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Users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override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class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89780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Loading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Transformation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Augmentation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Abundant</a:t>
            </a:r>
            <a:r>
              <a:rPr lang="zh-CN" altLang="en-US" dirty="0"/>
              <a:t> </a:t>
            </a:r>
            <a:r>
              <a:rPr lang="en-US" altLang="zh-CN" dirty="0"/>
              <a:t>choices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Flexible</a:t>
            </a:r>
            <a:r>
              <a:rPr lang="zh-CN" altLang="en-US" dirty="0"/>
              <a:t> </a:t>
            </a:r>
            <a:r>
              <a:rPr lang="en-US" altLang="zh-CN" dirty="0"/>
              <a:t>interface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Stack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5DB111-A7C8-0744-BB01-A0C94A7CD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305" y="1940806"/>
            <a:ext cx="5013422" cy="151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218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Loading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DataLoader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Load</a:t>
            </a:r>
            <a:r>
              <a:rPr lang="zh-CN" altLang="en-US" dirty="0"/>
              <a:t> </a:t>
            </a:r>
            <a:r>
              <a:rPr lang="en-US" altLang="zh-CN" dirty="0"/>
              <a:t>Schedule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Pool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threads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Pre-fetch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Training/Testing</a:t>
            </a:r>
            <a:r>
              <a:rPr lang="zh-CN" altLang="en-US" dirty="0"/>
              <a:t> </a:t>
            </a:r>
            <a:r>
              <a:rPr lang="en-US" altLang="zh-CN" dirty="0"/>
              <a:t>specific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Shuffling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Batch</a:t>
            </a:r>
            <a:r>
              <a:rPr lang="zh-CN" altLang="en-US" dirty="0"/>
              <a:t> </a:t>
            </a:r>
            <a:r>
              <a:rPr lang="en-US" altLang="zh-CN" dirty="0"/>
              <a:t>size</a:t>
            </a:r>
          </a:p>
        </p:txBody>
      </p:sp>
    </p:spTree>
    <p:extLst>
      <p:ext uri="{BB962C8B-B14F-4D97-AF65-F5344CB8AC3E}">
        <p14:creationId xmlns:p14="http://schemas.microsoft.com/office/powerpoint/2010/main" val="2555381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Loading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GluonCV</a:t>
            </a:r>
            <a:r>
              <a:rPr lang="zh-CN" altLang="en-US" dirty="0"/>
              <a:t> </a:t>
            </a:r>
            <a:r>
              <a:rPr lang="en-US" altLang="zh-CN" dirty="0"/>
              <a:t>Interface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Pipeline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-&gt;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-&gt;</a:t>
            </a:r>
            <a:r>
              <a:rPr lang="zh-CN" altLang="en-US" dirty="0"/>
              <a:t> </a:t>
            </a:r>
            <a:r>
              <a:rPr lang="en-US" altLang="zh-CN" dirty="0"/>
              <a:t>Transformation</a:t>
            </a:r>
            <a:r>
              <a:rPr lang="zh-CN" altLang="en-US" dirty="0"/>
              <a:t> </a:t>
            </a:r>
            <a:r>
              <a:rPr lang="en-US" altLang="zh-CN" dirty="0"/>
              <a:t>-&gt;</a:t>
            </a:r>
            <a:r>
              <a:rPr lang="zh-CN" altLang="en-US" dirty="0"/>
              <a:t> </a:t>
            </a:r>
            <a:r>
              <a:rPr lang="en-US" altLang="zh-CN" dirty="0" err="1"/>
              <a:t>DataLoader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26298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396394" y="1969202"/>
            <a:ext cx="7772400" cy="93010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i="0" kern="1200">
                <a:solidFill>
                  <a:schemeClr val="accent6">
                    <a:lumMod val="50000"/>
                  </a:schemeClr>
                </a:solidFill>
                <a:latin typeface="Amazon Ember Regular" charset="0"/>
                <a:ea typeface="+mj-ea"/>
                <a:cs typeface="Amazon Ember Regular" charset="0"/>
              </a:defRPr>
            </a:lvl1pPr>
          </a:lstStyle>
          <a:p>
            <a:r>
              <a:rPr 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Data</a:t>
            </a:r>
            <a:r>
              <a:rPr lang="zh-CN" alt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altLang="zh-CN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Transformation</a:t>
            </a:r>
            <a:r>
              <a:rPr lang="zh-CN" alt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altLang="zh-CN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with</a:t>
            </a:r>
            <a:r>
              <a:rPr lang="zh-CN" alt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altLang="zh-CN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GluonCV</a:t>
            </a:r>
            <a:endParaRPr lang="en-US" dirty="0">
              <a:solidFill>
                <a:srgbClr val="414042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83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Transformation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Transformation?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Resize to fit model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Prevent</a:t>
            </a:r>
            <a:r>
              <a:rPr lang="zh-CN" altLang="en-US" dirty="0"/>
              <a:t> </a:t>
            </a:r>
            <a:r>
              <a:rPr lang="en-US" altLang="zh-CN" dirty="0"/>
              <a:t>overfitting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Enrich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DF8B22-C746-A94A-ACAA-C6C0D8226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9199" y="1692441"/>
            <a:ext cx="4794169" cy="183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5324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Transformation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Popular</a:t>
            </a:r>
            <a:r>
              <a:rPr lang="zh-CN" altLang="en-US" dirty="0"/>
              <a:t> </a:t>
            </a:r>
            <a:r>
              <a:rPr lang="en-US" altLang="zh-CN" dirty="0"/>
              <a:t>Transformation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Resize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Crop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Flip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Rotation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Adding</a:t>
            </a:r>
            <a:r>
              <a:rPr lang="zh-CN" altLang="en-US" dirty="0"/>
              <a:t> </a:t>
            </a:r>
            <a:r>
              <a:rPr lang="en-US" altLang="zh-CN" dirty="0"/>
              <a:t>Noise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Normalization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08F82E1-5AD6-654A-AAEC-D9FFA9994E66}"/>
              </a:ext>
            </a:extLst>
          </p:cNvPr>
          <p:cNvGrpSpPr/>
          <p:nvPr/>
        </p:nvGrpSpPr>
        <p:grpSpPr>
          <a:xfrm>
            <a:off x="3974351" y="1954779"/>
            <a:ext cx="4701085" cy="1663032"/>
            <a:chOff x="3974351" y="1954779"/>
            <a:chExt cx="4701085" cy="166303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E354513-9DA1-4F41-9ED6-969B674650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74351" y="1954779"/>
              <a:ext cx="4701085" cy="166303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AFA0D0A-3655-2F4D-89EF-10EA9482AFE0}"/>
                </a:ext>
              </a:extLst>
            </p:cNvPr>
            <p:cNvSpPr/>
            <p:nvPr/>
          </p:nvSpPr>
          <p:spPr>
            <a:xfrm>
              <a:off x="6256421" y="2638926"/>
              <a:ext cx="1026695" cy="2326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5691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Transformation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Advanced</a:t>
            </a:r>
            <a:r>
              <a:rPr lang="zh-CN" altLang="en-US" dirty="0"/>
              <a:t> </a:t>
            </a:r>
            <a:r>
              <a:rPr lang="en-US" altLang="zh-CN" dirty="0"/>
              <a:t>Transformation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Mix-Up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040BBF-50CF-5846-B765-F2F022F00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391" y="1707678"/>
            <a:ext cx="5835702" cy="285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51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396394" y="1969202"/>
            <a:ext cx="7772400" cy="93010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i="0" kern="1200">
                <a:solidFill>
                  <a:schemeClr val="accent6">
                    <a:lumMod val="50000"/>
                  </a:schemeClr>
                </a:solidFill>
                <a:latin typeface="Amazon Ember Regular" charset="0"/>
                <a:ea typeface="+mj-ea"/>
                <a:cs typeface="Amazon Ember Regular" charset="0"/>
              </a:defRPr>
            </a:lvl1pPr>
          </a:lstStyle>
          <a:p>
            <a:r>
              <a:rPr 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Data</a:t>
            </a:r>
            <a:r>
              <a:rPr lang="zh-CN" alt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altLang="zh-CN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Collection</a:t>
            </a:r>
            <a:endParaRPr lang="en-US" dirty="0">
              <a:solidFill>
                <a:srgbClr val="414042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0089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/>
              <a:t>Transformation</a:t>
            </a:r>
            <a:r>
              <a:rPr lang="zh-CN" altLang="en-US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Transformation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Inference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Crop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Normalization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Randomization</a:t>
            </a:r>
          </a:p>
        </p:txBody>
      </p:sp>
    </p:spTree>
    <p:extLst>
      <p:ext uri="{BB962C8B-B14F-4D97-AF65-F5344CB8AC3E}">
        <p14:creationId xmlns:p14="http://schemas.microsoft.com/office/powerpoint/2010/main" val="4267112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396394" y="1969202"/>
            <a:ext cx="7772400" cy="93010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i="0" kern="1200">
                <a:solidFill>
                  <a:schemeClr val="accent6">
                    <a:lumMod val="50000"/>
                  </a:schemeClr>
                </a:solidFill>
                <a:latin typeface="Amazon Ember Regular" charset="0"/>
                <a:ea typeface="+mj-ea"/>
                <a:cs typeface="Amazon Ember Regular" charset="0"/>
              </a:defRPr>
            </a:lvl1pPr>
          </a:lstStyle>
          <a:p>
            <a:r>
              <a:rPr lang="en-US" altLang="zh-CN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Fast</a:t>
            </a:r>
            <a:r>
              <a:rPr lang="zh-CN" alt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altLang="zh-CN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IO</a:t>
            </a:r>
            <a:r>
              <a:rPr lang="zh-CN" alt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altLang="zh-CN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in</a:t>
            </a:r>
            <a:r>
              <a:rPr lang="zh-CN" altLang="en-US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</a:t>
            </a:r>
            <a:r>
              <a:rPr lang="en-US" altLang="zh-CN" dirty="0">
                <a:solidFill>
                  <a:srgbClr val="41404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GluonCV</a:t>
            </a:r>
            <a:endParaRPr lang="en-US" dirty="0">
              <a:solidFill>
                <a:srgbClr val="414042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2786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IO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Hardware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RAM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  <a:r>
              <a:rPr lang="zh-CN" altLang="en-US" dirty="0"/>
              <a:t> </a:t>
            </a:r>
            <a:r>
              <a:rPr lang="en-US" altLang="zh-CN" dirty="0"/>
              <a:t>&gt;</a:t>
            </a:r>
            <a:r>
              <a:rPr lang="zh-CN" altLang="en-US" dirty="0"/>
              <a:t> </a:t>
            </a:r>
            <a:r>
              <a:rPr lang="en-US" altLang="zh-CN" dirty="0"/>
              <a:t>SSD</a:t>
            </a:r>
            <a:r>
              <a:rPr lang="zh-CN" altLang="en-US" dirty="0"/>
              <a:t> </a:t>
            </a:r>
            <a:r>
              <a:rPr lang="en-US" altLang="zh-CN" dirty="0"/>
              <a:t>&gt;&gt;</a:t>
            </a:r>
            <a:r>
              <a:rPr lang="zh-CN" altLang="en-US" dirty="0"/>
              <a:t> </a:t>
            </a:r>
            <a:r>
              <a:rPr lang="en-US" altLang="zh-CN" dirty="0"/>
              <a:t>HDD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ImageNet</a:t>
            </a:r>
            <a:r>
              <a:rPr lang="zh-CN" altLang="en-US" dirty="0"/>
              <a:t> </a:t>
            </a:r>
            <a:r>
              <a:rPr lang="en-US" altLang="zh-CN" dirty="0"/>
              <a:t>dataset: 140GB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RAM of p3.16xlarge: 768GB</a:t>
            </a:r>
          </a:p>
        </p:txBody>
      </p:sp>
    </p:spTree>
    <p:extLst>
      <p:ext uri="{BB962C8B-B14F-4D97-AF65-F5344CB8AC3E}">
        <p14:creationId xmlns:p14="http://schemas.microsoft.com/office/powerpoint/2010/main" val="2896584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IO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Image Format: Raw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Support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kind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tasks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Read</a:t>
            </a:r>
            <a:r>
              <a:rPr lang="zh-CN" altLang="en-US" dirty="0"/>
              <a:t> </a:t>
            </a:r>
            <a:r>
              <a:rPr lang="en-US" altLang="zh-CN" dirty="0"/>
              <a:t>through</a:t>
            </a:r>
            <a:r>
              <a:rPr lang="zh-CN" altLang="en-US" dirty="0"/>
              <a:t> </a:t>
            </a:r>
            <a:r>
              <a:rPr lang="en-US" altLang="zh-CN" dirty="0" err="1"/>
              <a:t>DataLoader</a:t>
            </a:r>
            <a:endParaRPr lang="en-US" altLang="zh-CN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Slow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unzip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</a:p>
        </p:txBody>
      </p:sp>
    </p:spTree>
    <p:extLst>
      <p:ext uri="{BB962C8B-B14F-4D97-AF65-F5344CB8AC3E}">
        <p14:creationId xmlns:p14="http://schemas.microsoft.com/office/powerpoint/2010/main" val="14549522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IO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Image Format: </a:t>
            </a:r>
            <a:r>
              <a:rPr lang="en-US" altLang="zh-CN" dirty="0" err="1"/>
              <a:t>RecordIO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Support</a:t>
            </a:r>
            <a:r>
              <a:rPr lang="zh-CN" altLang="en-US" dirty="0"/>
              <a:t> </a:t>
            </a:r>
            <a:r>
              <a:rPr lang="en-US" altLang="zh-CN" dirty="0"/>
              <a:t>classification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Read</a:t>
            </a:r>
            <a:r>
              <a:rPr lang="zh-CN" altLang="en-US" dirty="0"/>
              <a:t> </a:t>
            </a:r>
            <a:r>
              <a:rPr lang="en-US" altLang="zh-CN" dirty="0"/>
              <a:t>through</a:t>
            </a:r>
            <a:r>
              <a:rPr lang="zh-CN" altLang="en-US" dirty="0"/>
              <a:t> </a:t>
            </a:r>
            <a:r>
              <a:rPr lang="en-US" altLang="zh-CN" dirty="0" err="1"/>
              <a:t>DataLoader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 err="1"/>
              <a:t>ImageRecordIter</a:t>
            </a:r>
            <a:endParaRPr lang="en-US" altLang="zh-CN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Fast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One-time</a:t>
            </a:r>
            <a:r>
              <a:rPr lang="zh-CN" altLang="en-US" dirty="0"/>
              <a:t> </a:t>
            </a:r>
            <a:r>
              <a:rPr lang="en-US" altLang="zh-CN" dirty="0"/>
              <a:t>packing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742457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IO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Interface: </a:t>
            </a:r>
            <a:r>
              <a:rPr lang="en-US" altLang="zh-CN" dirty="0" err="1"/>
              <a:t>ImageRecordIter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function call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DataSet</a:t>
            </a:r>
            <a:endParaRPr lang="en-US" altLang="zh-CN" dirty="0"/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Transform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DataLoader</a:t>
            </a:r>
            <a:endParaRPr lang="en-US" altLang="zh-CN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flexible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Fast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073C5A-4B75-8844-A25C-64212BEE8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296" y="2114030"/>
            <a:ext cx="3551797" cy="134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8488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IO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GluonCV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Interface: Nvidia</a:t>
            </a:r>
            <a:r>
              <a:rPr lang="zh-CN" altLang="en-US" dirty="0"/>
              <a:t> </a:t>
            </a:r>
            <a:r>
              <a:rPr lang="en-US" altLang="zh-CN" dirty="0"/>
              <a:t>DALI (with </a:t>
            </a:r>
            <a:r>
              <a:rPr lang="en-US" altLang="zh-CN" dirty="0" err="1"/>
              <a:t>nvJPEG</a:t>
            </a:r>
            <a:r>
              <a:rPr lang="en-US" altLang="zh-CN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Combination of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DataSet</a:t>
            </a:r>
            <a:endParaRPr lang="en-US" altLang="zh-CN" dirty="0"/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Transform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DataLoader</a:t>
            </a:r>
            <a:endParaRPr lang="en-US" altLang="zh-CN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Flexible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Extremely</a:t>
            </a:r>
            <a:r>
              <a:rPr lang="zh-CN" altLang="en-US" dirty="0"/>
              <a:t> </a:t>
            </a:r>
            <a:r>
              <a:rPr lang="en-US" altLang="zh-CN" dirty="0"/>
              <a:t>Fast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In-Development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30BCA9-0D1B-FD47-ACE5-F24E34EB6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8093" y="2024295"/>
            <a:ext cx="406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671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Format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Label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Directory</a:t>
            </a:r>
            <a:r>
              <a:rPr lang="zh-CN" altLang="en-US" dirty="0"/>
              <a:t> </a:t>
            </a:r>
            <a:r>
              <a:rPr lang="en-US" altLang="zh-CN" dirty="0"/>
              <a:t>Structure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583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Format:</a:t>
            </a:r>
            <a:r>
              <a:rPr lang="zh-CN" altLang="en-US" dirty="0"/>
              <a:t> </a:t>
            </a:r>
            <a:r>
              <a:rPr lang="en-US" altLang="zh-CN" dirty="0"/>
              <a:t>Task</a:t>
            </a:r>
            <a:r>
              <a:rPr lang="zh-CN" altLang="en-US" dirty="0"/>
              <a:t> </a:t>
            </a:r>
            <a:r>
              <a:rPr lang="en-US" altLang="zh-CN" dirty="0"/>
              <a:t>Specific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Classification: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label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Detection: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boxes,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labels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Segmentation: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masks,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labels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95882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Labeling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Manual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Accurate,</a:t>
            </a:r>
            <a:r>
              <a:rPr lang="zh-CN" altLang="en-US" dirty="0"/>
              <a:t> </a:t>
            </a:r>
            <a:r>
              <a:rPr lang="en-US" altLang="zh-CN" dirty="0"/>
              <a:t>Expensive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Automatic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Somewhat</a:t>
            </a:r>
            <a:r>
              <a:rPr lang="zh-CN" altLang="en-US" dirty="0"/>
              <a:t> </a:t>
            </a:r>
            <a:r>
              <a:rPr lang="en-US" altLang="zh-CN" dirty="0"/>
              <a:t>accurate,</a:t>
            </a:r>
            <a:r>
              <a:rPr lang="zh-CN" altLang="en-US" dirty="0"/>
              <a:t> </a:t>
            </a:r>
            <a:r>
              <a:rPr lang="en-US" altLang="zh-CN" dirty="0"/>
              <a:t>cheap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 err="1">
                <a:hlinkClick r:id="rId2"/>
              </a:rPr>
              <a:t>SageMaker</a:t>
            </a:r>
            <a:r>
              <a:rPr lang="zh-CN" altLang="en-US" dirty="0">
                <a:hlinkClick r:id="rId2"/>
              </a:rPr>
              <a:t> </a:t>
            </a:r>
            <a:r>
              <a:rPr lang="en-US" altLang="zh-CN" dirty="0">
                <a:hlinkClick r:id="rId2"/>
              </a:rPr>
              <a:t>Ground</a:t>
            </a:r>
            <a:r>
              <a:rPr lang="zh-CN" altLang="en-US" dirty="0">
                <a:hlinkClick r:id="rId2"/>
              </a:rPr>
              <a:t> </a:t>
            </a:r>
            <a:r>
              <a:rPr lang="en-US" altLang="zh-CN" dirty="0">
                <a:hlinkClick r:id="rId2"/>
              </a:rPr>
              <a:t>Truth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58825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Labeling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5265C1-27CE-484F-A6A5-5CF8449BF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1973" y="1681780"/>
            <a:ext cx="3607726" cy="2208412"/>
          </a:xfrm>
          <a:prstGeom prst="rect">
            <a:avLst/>
          </a:prstGeom>
        </p:spPr>
      </p:pic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49D75594-CF34-9543-BBA2-61C99493CFD7}"/>
              </a:ext>
            </a:extLst>
          </p:cNvPr>
          <p:cNvSpPr/>
          <p:nvPr/>
        </p:nvSpPr>
        <p:spPr>
          <a:xfrm>
            <a:off x="3983070" y="2542684"/>
            <a:ext cx="898358" cy="486603"/>
          </a:xfrm>
          <a:prstGeom prst="left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A71CDC-B162-0745-8A29-8A37237E8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009" y="1681780"/>
            <a:ext cx="3208516" cy="220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709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Classification</a:t>
            </a:r>
            <a:r>
              <a:rPr lang="zh-CN" altLang="en-US" dirty="0"/>
              <a:t> </a:t>
            </a:r>
            <a:r>
              <a:rPr lang="en-US" altLang="zh-CN" dirty="0"/>
              <a:t>Directory</a:t>
            </a:r>
            <a:r>
              <a:rPr lang="zh-CN" altLang="en-US" dirty="0"/>
              <a:t> </a:t>
            </a:r>
            <a:r>
              <a:rPr lang="en-US" altLang="zh-CN" dirty="0"/>
              <a:t>Structure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ImageNet-Train/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Cat/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en-US" altLang="zh-CN" dirty="0"/>
              <a:t>001.jpg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en-US" altLang="zh-CN" dirty="0"/>
              <a:t>002.jpg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en-US" altLang="zh-CN" dirty="0"/>
              <a:t>…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Dog/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157793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Directory</a:t>
            </a:r>
            <a:r>
              <a:rPr lang="zh-CN" altLang="en-US" dirty="0"/>
              <a:t> </a:t>
            </a:r>
            <a:r>
              <a:rPr lang="en-US" altLang="zh-CN" dirty="0"/>
              <a:t>Structure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Pascal VOC/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Images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en-US" altLang="zh-CN" dirty="0"/>
              <a:t>001.jpg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en-US" altLang="zh-CN" dirty="0"/>
              <a:t>002.jpg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en-US" altLang="zh-CN" dirty="0"/>
              <a:t>…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Annotation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en-US" altLang="zh-CN" dirty="0"/>
              <a:t>001.xml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en-US" altLang="zh-CN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023183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2F38-F8A5-6F4A-840B-5F4047B3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C77C-95BC-C34D-8B96-DA83C56E8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Segmentation</a:t>
            </a:r>
            <a:r>
              <a:rPr lang="zh-CN" altLang="en-US" dirty="0"/>
              <a:t> </a:t>
            </a:r>
            <a:r>
              <a:rPr lang="en-US" altLang="zh-CN" dirty="0"/>
              <a:t>Directory</a:t>
            </a:r>
            <a:r>
              <a:rPr lang="zh-CN" altLang="en-US" dirty="0"/>
              <a:t> </a:t>
            </a:r>
            <a:r>
              <a:rPr lang="en-US" altLang="zh-CN" dirty="0"/>
              <a:t>Structure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Pascal VOC/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Images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en-US" altLang="zh-CN" dirty="0"/>
              <a:t>001.jpg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Segmentation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en-US" altLang="zh-CN" dirty="0"/>
              <a:t>001.jpg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Class</a:t>
            </a:r>
            <a:r>
              <a:rPr lang="zh-CN" altLang="en-US" dirty="0"/>
              <a:t> </a:t>
            </a:r>
            <a:r>
              <a:rPr lang="en-US" altLang="zh-CN" dirty="0"/>
              <a:t>Segmentation</a:t>
            </a:r>
          </a:p>
          <a:p>
            <a:pPr marL="1943100" lvl="3" indent="-342900">
              <a:buFont typeface="Arial" panose="020B0604020202020204" pitchFamily="34" charset="0"/>
              <a:buChar char="•"/>
            </a:pPr>
            <a:r>
              <a:rPr lang="en-US" altLang="zh-CN" dirty="0"/>
              <a:t>001.jpg</a:t>
            </a:r>
          </a:p>
          <a:p>
            <a:pPr lvl="3" indent="0">
              <a:buNone/>
            </a:pPr>
            <a:endParaRPr lang="en-US" altLang="zh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BD3123-4289-3B40-A166-B9B11ED27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907" y="1700462"/>
            <a:ext cx="3701838" cy="244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656113"/>
      </p:ext>
    </p:extLst>
  </p:cSld>
  <p:clrMapOvr>
    <a:masterClrMapping/>
  </p:clrMapOvr>
</p:sld>
</file>

<file path=ppt/theme/theme1.xml><?xml version="1.0" encoding="utf-8"?>
<a:theme xmlns:a="http://schemas.openxmlformats.org/drawingml/2006/main" name="DeckTemplate-AWS">
  <a:themeElements>
    <a:clrScheme name="ユーザー定義 3">
      <a:dk1>
        <a:srgbClr val="15243D"/>
      </a:dk1>
      <a:lt1>
        <a:srgbClr val="FFFFFF"/>
      </a:lt1>
      <a:dk2>
        <a:srgbClr val="15243D"/>
      </a:dk2>
      <a:lt2>
        <a:srgbClr val="FEFFFF"/>
      </a:lt2>
      <a:accent1>
        <a:srgbClr val="FF9A00"/>
      </a:accent1>
      <a:accent2>
        <a:srgbClr val="00A1C9"/>
      </a:accent2>
      <a:accent3>
        <a:srgbClr val="007DBC"/>
      </a:accent3>
      <a:accent4>
        <a:srgbClr val="69AF34"/>
      </a:accent4>
      <a:accent5>
        <a:srgbClr val="EB5F07"/>
      </a:accent5>
      <a:accent6>
        <a:srgbClr val="545B64"/>
      </a:accent6>
      <a:hlink>
        <a:srgbClr val="007EBB"/>
      </a:hlink>
      <a:folHlink>
        <a:srgbClr val="007EBB"/>
      </a:folHlink>
    </a:clrScheme>
    <a:fontScheme name="Custom 2">
      <a:majorFont>
        <a:latin typeface="Amazon Ember"/>
        <a:ea typeface="Noto Sans CJK JP Regular"/>
        <a:cs typeface=""/>
      </a:majorFont>
      <a:minorFont>
        <a:latin typeface="Amazon Ember"/>
        <a:ea typeface="Noto Sans CJK JP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Mod val="50000"/>
          </a:schemeClr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PT_Template" id="{D7482641-227B-FE4F-B593-A702DB708CB0}" vid="{A736CBA4-7675-BE48-8335-EB2CF8FAF9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6A3D6C04DFD740953BA1B2B9E62D60" ma:contentTypeVersion="0" ma:contentTypeDescription="Create a new document." ma:contentTypeScope="" ma:versionID="26617cd14cd3af163c0e97ff614e520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97C89A-FD0C-431E-81F6-90225B937683}">
  <ds:schemaRefs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1A3258A-222C-4488-825E-7520D001FB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05B35A6-8B52-46A5-AE45-B98C6459DC1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DeckTemplate-AWS</Template>
  <TotalTime>510</TotalTime>
  <Words>384</Words>
  <Application>Microsoft Macintosh PowerPoint</Application>
  <PresentationFormat>On-screen Show (16:9)</PresentationFormat>
  <Paragraphs>167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Amazon Ember</vt:lpstr>
      <vt:lpstr>Amazon Ember Light</vt:lpstr>
      <vt:lpstr>Amazon Ember Regular</vt:lpstr>
      <vt:lpstr>Arial</vt:lpstr>
      <vt:lpstr>Calibri</vt:lpstr>
      <vt:lpstr>Consolas</vt:lpstr>
      <vt:lpstr>Lucida Console</vt:lpstr>
      <vt:lpstr>Noto Sans CJK JP Bold</vt:lpstr>
      <vt:lpstr>Noto Sans CJK JP Regular</vt:lpstr>
      <vt:lpstr>Times New Roman</vt:lpstr>
      <vt:lpstr>DeckTemplate-AWS</vt:lpstr>
      <vt:lpstr>PowerPoint Presentation</vt:lpstr>
      <vt:lpstr>PowerPoint Presentation</vt:lpstr>
      <vt:lpstr>Data Collection</vt:lpstr>
      <vt:lpstr>Data Collection</vt:lpstr>
      <vt:lpstr>Data Collection</vt:lpstr>
      <vt:lpstr>Data Collection</vt:lpstr>
      <vt:lpstr>Data Collection</vt:lpstr>
      <vt:lpstr>Data Collection</vt:lpstr>
      <vt:lpstr>Data Collection</vt:lpstr>
      <vt:lpstr>PowerPoint Presentation</vt:lpstr>
      <vt:lpstr>Data Loading with GluonCV</vt:lpstr>
      <vt:lpstr>Data Loading with GluonCV</vt:lpstr>
      <vt:lpstr>Data Loading with GluonCV</vt:lpstr>
      <vt:lpstr>Data Loading with GluonCV</vt:lpstr>
      <vt:lpstr>Data Loading with GluonCV</vt:lpstr>
      <vt:lpstr>PowerPoint Presentation</vt:lpstr>
      <vt:lpstr>Data Transformation with GluonCV</vt:lpstr>
      <vt:lpstr>Data Transformation with GluonCV</vt:lpstr>
      <vt:lpstr>Data Transformation with GluonCV</vt:lpstr>
      <vt:lpstr>Data Transformation with GluonCV</vt:lpstr>
      <vt:lpstr>PowerPoint Presentation</vt:lpstr>
      <vt:lpstr>Fast IO in GluonCV</vt:lpstr>
      <vt:lpstr>Fast IO in GluonCV</vt:lpstr>
      <vt:lpstr>Fast IO in GluonCV</vt:lpstr>
      <vt:lpstr>Fast IO in GluonCV</vt:lpstr>
      <vt:lpstr>Fast IO in GluonCV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</cp:revision>
  <dcterms:created xsi:type="dcterms:W3CDTF">2018-12-13T23:42:40Z</dcterms:created>
  <dcterms:modified xsi:type="dcterms:W3CDTF">2018-12-18T02:40:02Z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0x010100D26A3D6C04DFD740953BA1B2B9E62D60</vt:lpwstr>
  </property>
</Properties>
</file>

<file path=docProps/thumbnail.jpeg>
</file>